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6"/>
  </p:notesMasterIdLst>
  <p:sldIdLst>
    <p:sldId id="256" r:id="rId2"/>
    <p:sldId id="260" r:id="rId3"/>
    <p:sldId id="321" r:id="rId4"/>
    <p:sldId id="320" r:id="rId5"/>
    <p:sldId id="293" r:id="rId6"/>
    <p:sldId id="292" r:id="rId7"/>
    <p:sldId id="315" r:id="rId8"/>
    <p:sldId id="279" r:id="rId9"/>
    <p:sldId id="286" r:id="rId10"/>
    <p:sldId id="280" r:id="rId11"/>
    <p:sldId id="283" r:id="rId12"/>
    <p:sldId id="309" r:id="rId13"/>
    <p:sldId id="285" r:id="rId14"/>
    <p:sldId id="310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660"/>
  </p:normalViewPr>
  <p:slideViewPr>
    <p:cSldViewPr>
      <p:cViewPr varScale="1">
        <p:scale>
          <a:sx n="69" d="100"/>
          <a:sy n="69" d="100"/>
        </p:scale>
        <p:origin x="13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FFF9B3A0-45EA-4B97-86F4-8C5FCE908059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1E622BE4-6BB8-4325-9E46-3CE431D863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11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67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206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32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46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06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21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68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04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36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044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0488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888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5779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887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785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876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A4058-07B7-45D7-B2EB-E96B5179A553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38CE58-BE86-4D42-8C94-40C6F9C5D1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644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24744"/>
            <a:ext cx="7122720" cy="17313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797152"/>
            <a:ext cx="8712968" cy="172819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581128"/>
            <a:ext cx="860444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400" b="1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4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endParaRPr lang="ru-RU" sz="4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42" y="116632"/>
            <a:ext cx="7945717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67544" y="5904656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Генерального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 ООО «Городская Коммунальная Компания»</a:t>
            </a:r>
          </a:p>
          <a:p>
            <a:pPr algn="ctr"/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Лужецкой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Татьяны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Александровны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номинации: Руководитель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организации по управлению многоквартирными домами                                    (7 уровень квалификации)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3" t="5432" r="13098"/>
          <a:stretch/>
        </p:blipFill>
        <p:spPr>
          <a:xfrm>
            <a:off x="2799883" y="116631"/>
            <a:ext cx="3393099" cy="3223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76671"/>
            <a:ext cx="856895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руководством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Лужецкой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Татьяны Александровны ООО «Городская Коммунальная Компания» в рейтинги лучших компаний города, неоднократно занимала первые места рейтинга, принимает активное участие во всех мероприятиях сферы ЖКХ, количество обращений от жителей многоквартирных домов в адрес управляющей компании минимально. За время работы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Лужецкой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Т.А., компания увеличила свой обслуживающий фонд, заслужила уважение на рынке услуг, благодаря инициативе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Лужецкой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Т.А. был внедрен ряд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поддержанию порядка и безопасности граждан, а также благоустройству территории: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установлены камеры видеонаблюдения во всех многоквартирных домах, находящихся в управлении;</a:t>
            </a:r>
          </a:p>
          <a:p>
            <a:pPr marL="285750" indent="-285750" fontAlgn="base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ониторинг систем пожарной безопасности с выводом на пульт управления;</a:t>
            </a:r>
          </a:p>
          <a:p>
            <a:pPr marL="285750" indent="-285750" fontAlgn="base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становка решеток, постановка на охранную сигнализацию всех подвалов и технических этажей во всех многоквартирных домах;</a:t>
            </a:r>
          </a:p>
          <a:p>
            <a:pPr marL="285750" indent="-285750" fontAlgn="base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меньшение количества должников за ЖКУ;</a:t>
            </a:r>
          </a:p>
          <a:p>
            <a:pPr marL="285750" indent="-285750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на единый платежный документ;</a:t>
            </a:r>
          </a:p>
          <a:p>
            <a:pPr marL="285750" indent="-285750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общих собраний в электронном виде;</a:t>
            </a:r>
          </a:p>
          <a:p>
            <a:pPr marL="285750" indent="-285750" fontAlgn="base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роведение работ по благоустройству территории: высадка цветов, озеленение территории;</a:t>
            </a:r>
          </a:p>
          <a:p>
            <a:pPr marL="285750" indent="-285750" fontAlgn="base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крашение дворов и подъездов к праздникам;</a:t>
            </a:r>
          </a:p>
          <a:p>
            <a:pPr marL="285750" indent="-285750" fontAlgn="base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роведение субботников вместе с жителями многоквартирных домов.</a:t>
            </a: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/>
          </a:p>
          <a:p>
            <a:pPr fontAlgn="base"/>
            <a:r>
              <a:rPr lang="ru-RU" dirty="0"/>
              <a:t> 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696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260649"/>
            <a:ext cx="8712968" cy="661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Трудовая деятельность: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14.05.1994-10.05.1995 Инженер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снабжению Товарищество с ограниченной ответственностью «ОКР»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(г. Москва,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Мячниковский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бульвар, д.84 корп.6)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11.05.1995-01.04.2003 Начальник ОМТС Муниципальное унитарное предприятие «Бытовик» (Московская обл., г. Серпухов, ул. Химиков д.4)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1997-2002 Московский институт коммунального хозяйства и строительства по специальности «Промышленное и гражданское строительство»	(г. Серпухов, ул. Красный текстильщик д.13)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1999-2004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академия государственной службы при Президенте РФ по специальности «Государственное и муниципальное управление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(г. Москва, проспект Вернадского, д.84, к.6 )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02.04.2003-02.04.2006 Инженер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унитарное предприятие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(Московская обл., г. Серпухов, ул. Ворошилова, д.130а)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03.04.2006-01.03.2009 Заместитель директора Общество с ограниченной ответственностью «Фрегат» (Московская обл., г. Серпухов, ул. Подольская, д.113)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02.03.2009- по настоящее время Генеральный директор Общество с ограниченной ответственностью «Городская Коммунальная Компания» (Московская обл., г. Серпухов, бульвар 65 лет Победы, д.13 корпус 1)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/>
          </a:p>
          <a:p>
            <a:pPr fontAlgn="base"/>
            <a:r>
              <a:rPr lang="ru-RU" dirty="0"/>
              <a:t> 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699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76671"/>
            <a:ext cx="8568952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Заслуги и достижения: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Благодарственное письмо от Губернатора Московской области А. Воробьева;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Почетная грамота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В.В. Руководителя ГУ МО «Государственная жилищная инспекция Московской области»;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Благодарность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В.В. Руководителя ГУ МО «Государственная жилищная инспекция Московской области»;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Кубок города Серпухова по итогам работы за 2016г. за достигнутые успехи в развитии благоустройства;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Диплом второй степени от городского округа Серпухов в номинации «Двор образцового содержания»;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Диплом за участие в Ежегодной премии Губернатора МО «Наше Подмосковье»;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Благодарственное письмо от Председателя Ассоциации председателей Советов МКД, ТСЖ, ЖСК городского округа Серпухов Московской области «Наш дом»;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Благодарственное письмо Главы города Серпухова за плодотворный труд, высокий профессионализм в работе, активную жизненную позицию.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Благодарственное письмо Депутата государственной думы РФ;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Благодарственное письмо председателя совета депутатов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Серпухов;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Свидетельство о повышении квалификации руководителей МКД (7 уровень квалификации)</a:t>
            </a: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/>
          </a:p>
          <a:p>
            <a:pPr fontAlgn="base"/>
            <a:r>
              <a:rPr lang="ru-RU" dirty="0"/>
              <a:t> 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634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Установка решеток, постановка под охрану подвалов и технических этажей: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785" y="628880"/>
            <a:ext cx="1896322" cy="2474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1" r="-2174" b="28952"/>
          <a:stretch/>
        </p:blipFill>
        <p:spPr>
          <a:xfrm>
            <a:off x="179512" y="628880"/>
            <a:ext cx="1728193" cy="2474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9512" y="3090446"/>
            <a:ext cx="8712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Установка системы видеонаблюдения во всех многоквартирных домах</a:t>
            </a:r>
            <a:r>
              <a:rPr lang="ru-RU" sz="2000" b="1" dirty="0"/>
              <a:t>:</a:t>
            </a:r>
            <a:endParaRPr lang="ru-RU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751" y="3490556"/>
            <a:ext cx="4369441" cy="30469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7879" y="3632527"/>
            <a:ext cx="4184601" cy="290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67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964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Мониторинг системы пожарной безопасности с выводом на пульт: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97" y="786991"/>
            <a:ext cx="4592053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953" y="786991"/>
            <a:ext cx="4879047" cy="2371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02097" y="3105835"/>
            <a:ext cx="86183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Работа с дебиторской задолженностью населения: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02652"/>
              </p:ext>
            </p:extLst>
          </p:nvPr>
        </p:nvGraphicFramePr>
        <p:xfrm>
          <a:off x="609601" y="3612393"/>
          <a:ext cx="6986736" cy="11291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87446">
                  <a:extLst>
                    <a:ext uri="{9D8B030D-6E8A-4147-A177-3AD203B41FA5}">
                      <a16:colId xmlns:a16="http://schemas.microsoft.com/office/drawing/2014/main" val="869552135"/>
                    </a:ext>
                  </a:extLst>
                </a:gridCol>
                <a:gridCol w="3299290">
                  <a:extLst>
                    <a:ext uri="{9D8B030D-6E8A-4147-A177-3AD203B41FA5}">
                      <a16:colId xmlns:a16="http://schemas.microsoft.com/office/drawing/2014/main" val="73032647"/>
                    </a:ext>
                  </a:extLst>
                </a:gridCol>
              </a:tblGrid>
              <a:tr h="32066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Собираемость оплаты за ЖКУ</a:t>
                      </a:r>
                      <a:endParaRPr lang="ru-RU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2282898"/>
                  </a:ext>
                </a:extLst>
              </a:tr>
              <a:tr h="4042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2022г.</a:t>
                      </a:r>
                      <a:endParaRPr lang="ru-RU" sz="2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2023г.</a:t>
                      </a:r>
                      <a:endParaRPr lang="ru-RU" sz="2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611982"/>
                  </a:ext>
                </a:extLst>
              </a:tr>
              <a:tr h="4042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97%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98%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831562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364" t="12719" r="-1364" b="18375"/>
          <a:stretch/>
        </p:blipFill>
        <p:spPr>
          <a:xfrm>
            <a:off x="2051720" y="4581128"/>
            <a:ext cx="3888432" cy="2011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410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856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smtClean="0"/>
              <a:t>Проведение общих собраний собственников в электронном виде:</a:t>
            </a:r>
            <a:endParaRPr lang="ru-RU" sz="21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923367"/>
              </p:ext>
            </p:extLst>
          </p:nvPr>
        </p:nvGraphicFramePr>
        <p:xfrm>
          <a:off x="179512" y="1052733"/>
          <a:ext cx="5400600" cy="1152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0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6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Проведено собраний в 2022 г.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6">
                <a:tc>
                  <a:txBody>
                    <a:bodyPr/>
                    <a:lstStyle/>
                    <a:p>
                      <a:r>
                        <a:rPr lang="ru-RU" dirty="0" smtClean="0"/>
                        <a:t>Запланировано собраний в 2023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8752" y="980728"/>
            <a:ext cx="3907744" cy="56886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79512" y="2276870"/>
            <a:ext cx="59766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    Основные вопросы при проведении     голосования:</a:t>
            </a:r>
          </a:p>
          <a:p>
            <a:endParaRPr lang="ru-RU" sz="2200" b="1" dirty="0" smtClean="0"/>
          </a:p>
          <a:p>
            <a:pPr marL="285750" indent="-285750">
              <a:buFontTx/>
              <a:buChar char="-"/>
            </a:pPr>
            <a:r>
              <a:rPr lang="ru-RU" sz="2200" dirty="0"/>
              <a:t>п</a:t>
            </a:r>
            <a:r>
              <a:rPr lang="ru-RU" sz="2200" dirty="0" smtClean="0"/>
              <a:t>ереход на электронный вид голосования с использованием системы ЕИАС ЖКХ МО;</a:t>
            </a:r>
          </a:p>
          <a:p>
            <a:pPr marL="285750" indent="-285750">
              <a:buFontTx/>
              <a:buChar char="-"/>
            </a:pPr>
            <a:r>
              <a:rPr lang="ru-RU" sz="2200" dirty="0"/>
              <a:t>у</a:t>
            </a:r>
            <a:r>
              <a:rPr lang="ru-RU" sz="2200" dirty="0" smtClean="0"/>
              <a:t>тверждение размера платы по содержанию жилого помещения;</a:t>
            </a:r>
          </a:p>
          <a:p>
            <a:pPr marL="285750" indent="-285750">
              <a:buFontTx/>
              <a:buChar char="-"/>
            </a:pPr>
            <a:r>
              <a:rPr lang="ru-RU" sz="2200" dirty="0"/>
              <a:t>у</a:t>
            </a:r>
            <a:r>
              <a:rPr lang="ru-RU" sz="2200" dirty="0" smtClean="0"/>
              <a:t>тверждение размера платы по текущему ремонту общего имущества МКД;</a:t>
            </a:r>
          </a:p>
          <a:p>
            <a:pPr marL="285750" indent="-285750">
              <a:buFontTx/>
              <a:buChar char="-"/>
            </a:pPr>
            <a:r>
              <a:rPr lang="ru-RU" sz="2200" dirty="0"/>
              <a:t>у</a:t>
            </a:r>
            <a:r>
              <a:rPr lang="ru-RU" sz="2200" dirty="0" smtClean="0"/>
              <a:t>тверждение перечня работ по текущему ремонту МКД;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073501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782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Благоустройство территории: высадка цветов</a:t>
            </a:r>
            <a:endParaRPr lang="ru-RU" sz="2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052" y="773415"/>
            <a:ext cx="3750818" cy="3308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311" y="3429000"/>
            <a:ext cx="4670815" cy="3250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43" y="1051607"/>
            <a:ext cx="3911848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860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60648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     высадка саженцев деревьев: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387" y="3741980"/>
            <a:ext cx="4036653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31" y="763095"/>
            <a:ext cx="3862907" cy="5957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50" y="826684"/>
            <a:ext cx="5401940" cy="3271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351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60648"/>
            <a:ext cx="77768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/>
              <a:t>Украшение дворовой территории к праздникам: </a:t>
            </a:r>
            <a:endParaRPr lang="ru-RU" sz="25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5"/>
          <a:stretch/>
        </p:blipFill>
        <p:spPr>
          <a:xfrm>
            <a:off x="2603638" y="980728"/>
            <a:ext cx="3384977" cy="4830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619" y="1844824"/>
            <a:ext cx="3432381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92" y="676011"/>
            <a:ext cx="2547972" cy="3433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52" y="3140968"/>
            <a:ext cx="2532882" cy="3412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96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Украшение подъездов к праздникам: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12536"/>
            <a:ext cx="2324505" cy="379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327" y="2574817"/>
            <a:ext cx="3655187" cy="4301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6" b="18101"/>
          <a:stretch/>
        </p:blipFill>
        <p:spPr>
          <a:xfrm>
            <a:off x="2871379" y="512676"/>
            <a:ext cx="2743519" cy="3691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5" b="21758"/>
          <a:stretch/>
        </p:blipFill>
        <p:spPr>
          <a:xfrm>
            <a:off x="54520" y="4005064"/>
            <a:ext cx="2794620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2"/>
          <a:stretch/>
        </p:blipFill>
        <p:spPr>
          <a:xfrm>
            <a:off x="2777065" y="3850673"/>
            <a:ext cx="2601841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2" t="14647" b="8458"/>
          <a:stretch/>
        </p:blipFill>
        <p:spPr>
          <a:xfrm>
            <a:off x="6336870" y="512676"/>
            <a:ext cx="2594327" cy="2834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120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6064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            СУББОТНИКИ:</a:t>
            </a:r>
            <a:endParaRPr lang="ru-RU" sz="3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606" y="699121"/>
            <a:ext cx="4213773" cy="5618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2" t="13601" r="18426" b="10800"/>
          <a:stretch/>
        </p:blipFill>
        <p:spPr>
          <a:xfrm>
            <a:off x="171124" y="675426"/>
            <a:ext cx="4421862" cy="3563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" t="399" r="23622" b="-399"/>
          <a:stretch/>
        </p:blipFill>
        <p:spPr>
          <a:xfrm>
            <a:off x="428653" y="3949074"/>
            <a:ext cx="3960440" cy="2890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934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88640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       Проведение праздника двора: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1" b="7923"/>
          <a:stretch/>
        </p:blipFill>
        <p:spPr>
          <a:xfrm>
            <a:off x="154766" y="711860"/>
            <a:ext cx="5088565" cy="3024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8"/>
          <a:stretch/>
        </p:blipFill>
        <p:spPr>
          <a:xfrm>
            <a:off x="163420" y="3768787"/>
            <a:ext cx="3980405" cy="3003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9"/>
          <a:stretch/>
        </p:blipFill>
        <p:spPr>
          <a:xfrm>
            <a:off x="4958342" y="684056"/>
            <a:ext cx="4006517" cy="3182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1" t="31907" r="12035" b="10639"/>
          <a:stretch/>
        </p:blipFill>
        <p:spPr>
          <a:xfrm>
            <a:off x="4283968" y="3797560"/>
            <a:ext cx="4536504" cy="3037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602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 r="33463"/>
          <a:stretch/>
        </p:blipFill>
        <p:spPr>
          <a:xfrm>
            <a:off x="201106" y="116632"/>
            <a:ext cx="4246688" cy="4213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r="22793"/>
          <a:stretch/>
        </p:blipFill>
        <p:spPr>
          <a:xfrm>
            <a:off x="4427984" y="3120410"/>
            <a:ext cx="4608511" cy="3559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r="14563"/>
          <a:stretch/>
        </p:blipFill>
        <p:spPr>
          <a:xfrm>
            <a:off x="4300193" y="116632"/>
            <a:ext cx="4656880" cy="3438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 t="27951" r="31888" b="13775"/>
          <a:stretch/>
        </p:blipFill>
        <p:spPr>
          <a:xfrm>
            <a:off x="107503" y="3861048"/>
            <a:ext cx="5027573" cy="2818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807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1838</TotalTime>
  <Words>565</Words>
  <Application>Microsoft Office PowerPoint</Application>
  <PresentationFormat>Экран (4:3)</PresentationFormat>
  <Paragraphs>77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 3</vt:lpstr>
      <vt:lpstr>Грань</vt:lpstr>
      <vt:lpstr>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UserD</dc:creator>
  <cp:lastModifiedBy>Olga</cp:lastModifiedBy>
  <cp:revision>337</cp:revision>
  <cp:lastPrinted>2023-03-02T11:43:43Z</cp:lastPrinted>
  <dcterms:created xsi:type="dcterms:W3CDTF">2019-09-13T08:13:08Z</dcterms:created>
  <dcterms:modified xsi:type="dcterms:W3CDTF">2024-09-30T07:23:48Z</dcterms:modified>
</cp:coreProperties>
</file>